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260" r:id="rId2"/>
    <p:sldId id="335" r:id="rId3"/>
    <p:sldId id="323" r:id="rId4"/>
    <p:sldId id="363" r:id="rId5"/>
    <p:sldId id="322" r:id="rId6"/>
    <p:sldId id="364" r:id="rId7"/>
    <p:sldId id="325" r:id="rId8"/>
    <p:sldId id="319" r:id="rId9"/>
    <p:sldId id="282" r:id="rId10"/>
    <p:sldId id="287" r:id="rId11"/>
    <p:sldId id="320" r:id="rId12"/>
    <p:sldId id="299" r:id="rId13"/>
    <p:sldId id="300" r:id="rId14"/>
    <p:sldId id="367" r:id="rId15"/>
    <p:sldId id="32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28" d="100"/>
          <a:sy n="128" d="100"/>
        </p:scale>
        <p:origin x="48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s.today/blog/caching-in-snowflake-data-warehous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418440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88372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41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5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the concurrency and caching lab (or optimize a query)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54338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my job has been at the last two companies – going into systems and optimizing them </a:t>
            </a:r>
          </a:p>
          <a:p>
            <a:r>
              <a:rPr lang="en-US" dirty="0"/>
              <a:t>But I haven’t always been that good at it…. </a:t>
            </a:r>
          </a:p>
          <a:p>
            <a:r>
              <a:rPr lang="en-US" dirty="0"/>
              <a:t>Let me tell you the story of how I was forced to get better</a:t>
            </a:r>
          </a:p>
          <a:p>
            <a:endParaRPr lang="en-US" dirty="0"/>
          </a:p>
          <a:p>
            <a:r>
              <a:rPr lang="en-US" dirty="0"/>
              <a:t>Small publishing company </a:t>
            </a:r>
          </a:p>
          <a:p>
            <a:r>
              <a:rPr lang="en-US" dirty="0"/>
              <a:t>Took down the data warehouse not 1 time but 3 times in a matter of 2 hours.  Ask my co-teacher about it he knows </a:t>
            </a:r>
          </a:p>
          <a:p>
            <a:r>
              <a:rPr lang="en-US" dirty="0"/>
              <a:t>So when they found out it was my code I was put on paid suspension for a week in which I had to focus on SQL (well that and watch movies since I wasn’t allowed to touch the DB) </a:t>
            </a:r>
          </a:p>
          <a:p>
            <a:r>
              <a:rPr lang="en-US" dirty="0"/>
              <a:t>I had to have all my queries and peer reviewed and submitted for  them to run. They loved it.  NOI</a:t>
            </a:r>
          </a:p>
          <a:p>
            <a:r>
              <a:rPr lang="en-US" dirty="0"/>
              <a:t>You know what gets you much better at your job.. Having everyone scrutinize over your work.  If you ever want to get better at any coding do peer reviews on a regular basis.</a:t>
            </a:r>
          </a:p>
          <a:p>
            <a:endParaRPr lang="en-US" dirty="0"/>
          </a:p>
          <a:p>
            <a:r>
              <a:rPr lang="en-US" dirty="0"/>
              <a:t>And guys actually review the code. It doesn’t help anyone to approve code without reviewing it.  </a:t>
            </a:r>
          </a:p>
          <a:p>
            <a:r>
              <a:rPr lang="en-US" dirty="0"/>
              <a:t>So back to this company – a week goes by and Netezza comes back with their head between their legs and let my boss know that it was actually their fault </a:t>
            </a:r>
          </a:p>
          <a:p>
            <a:r>
              <a:rPr lang="en-US" dirty="0"/>
              <a:t>They had a known bug that if you submitted a query with a union all, self join, and rank over windowing function that it would kill the system.  </a:t>
            </a:r>
          </a:p>
          <a:p>
            <a:r>
              <a:rPr lang="en-US" dirty="0"/>
              <a:t>Yeah who knew I was doing pathing analysis on what category was the most likely to be read next based on the past three pages they just completed.  </a:t>
            </a:r>
          </a:p>
          <a:p>
            <a:endParaRPr lang="en-US" dirty="0"/>
          </a:p>
          <a:p>
            <a:r>
              <a:rPr lang="en-US" dirty="0"/>
              <a:t>But long story short I really had to focus on my code and how it would run before I ran it largely since I wasn’t allowed to run anything for a week.  </a:t>
            </a:r>
          </a:p>
          <a:p>
            <a:endParaRPr lang="en-US" dirty="0"/>
          </a:p>
          <a:p>
            <a:r>
              <a:rPr lang="en-US" dirty="0"/>
              <a:t>I got this image from a blog post about how snowflake has made this a thing of the past.  </a:t>
            </a:r>
          </a:p>
          <a:p>
            <a:endParaRPr lang="en-US" dirty="0"/>
          </a:p>
          <a:p>
            <a:r>
              <a:rPr lang="en-US" dirty="0"/>
              <a:t>But we can’t just throw out execution plans </a:t>
            </a:r>
            <a:r>
              <a:rPr lang="en-US" dirty="0" err="1"/>
              <a:t>bc</a:t>
            </a:r>
            <a:r>
              <a:rPr lang="en-US" dirty="0"/>
              <a:t> </a:t>
            </a:r>
            <a:r>
              <a:rPr lang="en-US" dirty="0" err="1"/>
              <a:t>Snowfalke’s</a:t>
            </a:r>
            <a:r>
              <a:rPr lang="en-US" dirty="0"/>
              <a:t> architecture runs code lightning fast.  Largely </a:t>
            </a:r>
            <a:r>
              <a:rPr lang="en-US" dirty="0" err="1"/>
              <a:t>bc</a:t>
            </a:r>
            <a:r>
              <a:rPr lang="en-US" dirty="0"/>
              <a:t> they may hire me to come in and slash costs </a:t>
            </a:r>
          </a:p>
          <a:p>
            <a:endParaRPr lang="en-US" dirty="0"/>
          </a:p>
          <a:p>
            <a:r>
              <a:rPr lang="en-US" dirty="0"/>
              <a:t>No Select * </a:t>
            </a:r>
          </a:p>
          <a:p>
            <a:r>
              <a:rPr lang="en-US" dirty="0"/>
              <a:t>Add limits </a:t>
            </a:r>
          </a:p>
          <a:p>
            <a:r>
              <a:rPr lang="en-US" dirty="0"/>
              <a:t>Do a preview data to understand what is in the table </a:t>
            </a:r>
          </a:p>
          <a:p>
            <a:r>
              <a:rPr lang="en-US" dirty="0"/>
              <a:t>Do an approximation of the aggregate function b4 running it on the entire table </a:t>
            </a:r>
          </a:p>
          <a:p>
            <a:r>
              <a:rPr lang="en-US" dirty="0"/>
              <a:t>Use query profile </a:t>
            </a:r>
          </a:p>
          <a:p>
            <a:r>
              <a:rPr lang="en-US" dirty="0"/>
              <a:t>Heck b4 that explain the query before it runs </a:t>
            </a:r>
          </a:p>
          <a:p>
            <a:r>
              <a:rPr lang="en-US" dirty="0"/>
              <a:t>We will focus today on these items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84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EXPLAIN compiles the SQL statement, but does not execute it, so EXPLAIN does not require a running warehouse.</a:t>
            </a:r>
          </a:p>
          <a:p>
            <a:r>
              <a:rPr lang="en-US" sz="1200" b="0" i="0" u="none" strike="noStrike" cap="none" dirty="0">
                <a:solidFill>
                  <a:schemeClr val="dk1"/>
                </a:solidFill>
                <a:effectLst/>
                <a:latin typeface="Calibri"/>
                <a:ea typeface="Calibri"/>
                <a:cs typeface="Calibri"/>
                <a:sym typeface="Calibri"/>
              </a:rPr>
              <a:t>Although EXPLAIN does not consume any compute credits, the compilation of the query does consume Cloud Service credits, just as other metadata operations do</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EXPLAIN plan is the “logical” explain plan. It shows the operations that will be performed, and their logical relationship to each other. The actual execution order of the operations in the plan does not necessarily match the logical order shown by the plan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Based on a change made February 2020 snowflake …</a:t>
            </a:r>
          </a:p>
          <a:p>
            <a:r>
              <a:rPr lang="en-US" sz="1200" b="0" i="0" u="none" strike="noStrike" cap="none" dirty="0">
                <a:solidFill>
                  <a:schemeClr val="dk1"/>
                </a:solidFill>
                <a:effectLst/>
                <a:latin typeface="Calibri"/>
                <a:ea typeface="Calibri"/>
                <a:cs typeface="Calibri"/>
                <a:sym typeface="Calibri"/>
              </a:rPr>
              <a:t>A significant amount of cloud services resources, measured as up to 10% of consumed daily virtual warehouse compute, will continue to be provided for free. However, we will start charging for cloud services usage above the 10% daily threshold – running this before you run your query should not affect the billing but good to monitor the usage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941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b="1" dirty="0">
                <a:effectLst/>
              </a:rPr>
              <a:t>Column</a:t>
            </a:r>
          </a:p>
          <a:p>
            <a:pPr fontAlgn="ctr"/>
            <a:r>
              <a:rPr lang="en-US" b="1" dirty="0">
                <a:effectLst/>
              </a:rPr>
              <a:t>Description</a:t>
            </a:r>
          </a:p>
          <a:p>
            <a:pPr fontAlgn="t"/>
            <a:r>
              <a:rPr lang="en-US" b="0" dirty="0">
                <a:effectLst/>
              </a:rPr>
              <a:t>step</a:t>
            </a:r>
          </a:p>
          <a:p>
            <a:pPr fontAlgn="t"/>
            <a:r>
              <a:rPr lang="en-US" b="0" dirty="0">
                <a:effectLst/>
              </a:rPr>
              <a:t>Most queries contain a single step, but some are executed as multiple distinct steps. This column denotes to which step the operation belongs.</a:t>
            </a:r>
          </a:p>
          <a:p>
            <a:pPr fontAlgn="t"/>
            <a:r>
              <a:rPr lang="en-US" b="0" dirty="0">
                <a:effectLst/>
              </a:rPr>
              <a:t>id</a:t>
            </a:r>
          </a:p>
          <a:p>
            <a:pPr fontAlgn="t"/>
            <a:r>
              <a:rPr lang="en-US" b="0" dirty="0">
                <a:effectLst/>
              </a:rPr>
              <a:t>Unique identifier assigned to each operation in the query plan.</a:t>
            </a:r>
          </a:p>
          <a:p>
            <a:pPr fontAlgn="t"/>
            <a:r>
              <a:rPr lang="en-US" b="0" dirty="0">
                <a:effectLst/>
              </a:rPr>
              <a:t>parent</a:t>
            </a:r>
          </a:p>
          <a:p>
            <a:pPr fontAlgn="t"/>
            <a:r>
              <a:rPr lang="en-US" b="0" dirty="0">
                <a:effectLst/>
              </a:rPr>
              <a:t>Identifier of the operation’s parent. In the query profile, a parent is shown above its child with a link connecting the two.</a:t>
            </a:r>
          </a:p>
          <a:p>
            <a:pPr fontAlgn="t"/>
            <a:r>
              <a:rPr lang="en-US" b="0" dirty="0">
                <a:effectLst/>
              </a:rPr>
              <a:t>operation</a:t>
            </a:r>
          </a:p>
          <a:p>
            <a:pPr fontAlgn="t"/>
            <a:r>
              <a:rPr lang="en-US" b="0" dirty="0">
                <a:effectLst/>
              </a:rPr>
              <a:t>Name of the operation, e.g. Result, Filter, </a:t>
            </a:r>
            <a:r>
              <a:rPr lang="en-US" b="0" dirty="0" err="1">
                <a:effectLst/>
              </a:rPr>
              <a:t>TableScan</a:t>
            </a:r>
            <a:r>
              <a:rPr lang="en-US" b="0" dirty="0">
                <a:effectLst/>
              </a:rPr>
              <a:t>, Join, etc.</a:t>
            </a:r>
          </a:p>
          <a:p>
            <a:pPr fontAlgn="t"/>
            <a:r>
              <a:rPr lang="en-US" b="0" dirty="0">
                <a:effectLst/>
              </a:rPr>
              <a:t>objects</a:t>
            </a:r>
          </a:p>
          <a:p>
            <a:pPr fontAlgn="t"/>
            <a:r>
              <a:rPr lang="en-US" b="0" dirty="0">
                <a:effectLst/>
              </a:rPr>
              <a:t>Name of the object referenced by a table scan operation, e.g. table, materialized view, or secure view.</a:t>
            </a:r>
          </a:p>
          <a:p>
            <a:pPr fontAlgn="t"/>
            <a:r>
              <a:rPr lang="en-US" b="0" dirty="0">
                <a:effectLst/>
              </a:rPr>
              <a:t>alias</a:t>
            </a:r>
          </a:p>
          <a:p>
            <a:pPr fontAlgn="t"/>
            <a:r>
              <a:rPr lang="en-US" b="0" dirty="0">
                <a:effectLst/>
              </a:rPr>
              <a:t>Alias of a referenced object, if the object has been given an alias in the query.</a:t>
            </a:r>
          </a:p>
          <a:p>
            <a:pPr fontAlgn="t"/>
            <a:r>
              <a:rPr lang="en-US" b="0" dirty="0">
                <a:effectLst/>
              </a:rPr>
              <a:t>expressions</a:t>
            </a:r>
          </a:p>
          <a:p>
            <a:pPr fontAlgn="t"/>
            <a:r>
              <a:rPr lang="en-US" b="0" dirty="0">
                <a:effectLst/>
              </a:rPr>
              <a:t>List of expressions relevant to the current operation such as filters, join predicates, projections, aggregations, etc.</a:t>
            </a:r>
          </a:p>
          <a:p>
            <a:pPr fontAlgn="t"/>
            <a:r>
              <a:rPr lang="en-US" b="0" dirty="0" err="1">
                <a:effectLst/>
              </a:rPr>
              <a:t>totalPartitions</a:t>
            </a:r>
            <a:endParaRPr lang="en-US" b="0" dirty="0">
              <a:effectLst/>
            </a:endParaRPr>
          </a:p>
          <a:p>
            <a:pPr fontAlgn="t"/>
            <a:r>
              <a:rPr lang="en-US" b="0" dirty="0">
                <a:effectLst/>
              </a:rPr>
              <a:t>The total number of </a:t>
            </a:r>
            <a:r>
              <a:rPr lang="en-US" b="0" dirty="0" err="1">
                <a:effectLst/>
              </a:rPr>
              <a:t>micropartitions</a:t>
            </a:r>
            <a:r>
              <a:rPr lang="en-US" b="0" dirty="0">
                <a:effectLst/>
              </a:rPr>
              <a:t> in the referenced database object.</a:t>
            </a:r>
          </a:p>
          <a:p>
            <a:pPr fontAlgn="t"/>
            <a:r>
              <a:rPr lang="en-US" b="0" dirty="0" err="1">
                <a:effectLst/>
              </a:rPr>
              <a:t>assignedPartitions</a:t>
            </a:r>
            <a:endParaRPr lang="en-US" b="0" dirty="0">
              <a:effectLst/>
            </a:endParaRPr>
          </a:p>
          <a:p>
            <a:pPr fontAlgn="t"/>
            <a:r>
              <a:rPr lang="en-US" b="0" dirty="0">
                <a:effectLst/>
              </a:rPr>
              <a:t>The number of partitions from the referenced object that are left after compile-time pruning, i.e. the number of partitions that might be scanned by the query.</a:t>
            </a:r>
          </a:p>
          <a:p>
            <a:pPr fontAlgn="t"/>
            <a:r>
              <a:rPr lang="en-US" b="0" dirty="0" err="1">
                <a:effectLst/>
              </a:rPr>
              <a:t>assignedBytes</a:t>
            </a:r>
            <a:endParaRPr lang="en-US" b="0" dirty="0">
              <a:effectLst/>
            </a:endParaRPr>
          </a:p>
          <a:p>
            <a:pPr fontAlgn="t"/>
            <a:r>
              <a:rPr lang="en-US" b="0" dirty="0">
                <a:effectLst/>
              </a:rPr>
              <a:t>The number of bytes contained in the </a:t>
            </a:r>
            <a:r>
              <a:rPr lang="en-US" b="0" dirty="0" err="1">
                <a:effectLst/>
              </a:rPr>
              <a:t>assignedPartitions</a:t>
            </a:r>
            <a:r>
              <a:rPr lang="en-US" b="0" dirty="0">
                <a:effectLst/>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40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Snowflake </a:t>
            </a:r>
            <a:r>
              <a:rPr lang="en-US" sz="1200" b="0" i="0" u="none" strike="noStrike" cap="none" dirty="0">
                <a:solidFill>
                  <a:schemeClr val="dk1"/>
                </a:solidFill>
                <a:effectLst/>
                <a:latin typeface="Calibri"/>
                <a:ea typeface="Calibri"/>
                <a:cs typeface="Calibri"/>
                <a:sym typeface="Calibri"/>
                <a:hlinkClick r:id="rId3"/>
              </a:rPr>
              <a:t>automatically caches</a:t>
            </a:r>
            <a:r>
              <a:rPr lang="en-US" sz="1200" b="0" i="0" u="none" strike="noStrike" cap="none" dirty="0">
                <a:solidFill>
                  <a:schemeClr val="dk1"/>
                </a:solidFill>
                <a:effectLst/>
                <a:latin typeface="Calibri"/>
                <a:ea typeface="Calibri"/>
                <a:cs typeface="Calibri"/>
                <a:sym typeface="Calibri"/>
              </a:rPr>
              <a:t> data in the Virtual Warehouse (the local disk cache) and in the Result Cache.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Firstly, when segmenting query workload you should place users querying the same data on the same virtual warehouse. This maximizes the chances that data retrieved to the cache by one user will also be used by others.</a:t>
            </a:r>
          </a:p>
          <a:p>
            <a:r>
              <a:rPr lang="en-US" dirty="0"/>
              <a:t>Don’t jump to conclusions about the auto suspend feature.  You can actually save money by not suspending your virtual warehouse and saving the cache during work hours</a:t>
            </a:r>
          </a:p>
          <a:p>
            <a:r>
              <a:rPr lang="en-US" sz="1200" b="0" i="0" u="none" strike="noStrike" cap="none" dirty="0">
                <a:solidFill>
                  <a:schemeClr val="dk1"/>
                </a:solidFill>
                <a:effectLst/>
                <a:latin typeface="Calibri"/>
                <a:ea typeface="Calibri"/>
                <a:cs typeface="Calibri"/>
                <a:sym typeface="Calibri"/>
              </a:rPr>
              <a:t>Finally, be aware that the </a:t>
            </a:r>
            <a:r>
              <a:rPr lang="en-US" sz="1200" b="0" i="1" u="none" strike="noStrike" cap="none" dirty="0">
                <a:solidFill>
                  <a:schemeClr val="dk1"/>
                </a:solidFill>
                <a:effectLst/>
                <a:latin typeface="Calibri"/>
                <a:ea typeface="Calibri"/>
                <a:cs typeface="Calibri"/>
                <a:sym typeface="Calibri"/>
              </a:rPr>
              <a:t>result cache</a:t>
            </a:r>
            <a:r>
              <a:rPr lang="en-US" sz="1200" b="0" i="0" u="none" strike="noStrike" cap="none" dirty="0">
                <a:solidFill>
                  <a:schemeClr val="dk1"/>
                </a:solidFill>
                <a:effectLst/>
                <a:latin typeface="Calibri"/>
                <a:ea typeface="Calibri"/>
                <a:cs typeface="Calibri"/>
                <a:sym typeface="Calibri"/>
              </a:rPr>
              <a:t> is completely independent of virtual warehouse, and any query executed by any user on the account will be served from the result cache, provided the SQL text is exactly the same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Separate query workloads</a:t>
            </a:r>
          </a:p>
          <a:p>
            <a:pPr>
              <a:buFontTx/>
              <a:buChar char="-"/>
            </a:pPr>
            <a:r>
              <a:rPr lang="en-US" sz="1200" b="0" i="0" u="none" strike="noStrike" cap="none" dirty="0">
                <a:solidFill>
                  <a:schemeClr val="dk1"/>
                </a:solidFill>
                <a:effectLst/>
                <a:latin typeface="Calibri"/>
                <a:ea typeface="Calibri"/>
                <a:cs typeface="Calibri"/>
                <a:sym typeface="Calibri"/>
              </a:rPr>
              <a:t>Most companies will create VWH for each team so they can monitor the usage.  And this may be a good plan when you are building/ designing the system.  </a:t>
            </a:r>
          </a:p>
          <a:p>
            <a:pPr>
              <a:buFontTx/>
              <a:buChar char="-"/>
            </a:pPr>
            <a:r>
              <a:rPr lang="en-US" sz="1200" b="0" i="0" u="none" strike="noStrike" cap="none" dirty="0">
                <a:solidFill>
                  <a:schemeClr val="dk1"/>
                </a:solidFill>
                <a:effectLst/>
                <a:latin typeface="Calibri"/>
                <a:ea typeface="Calibri"/>
                <a:cs typeface="Calibri"/>
                <a:sym typeface="Calibri"/>
              </a:rPr>
              <a:t>Btu think about what each person or team is running and group like teams together</a:t>
            </a:r>
          </a:p>
          <a:p>
            <a:pPr>
              <a:buFontTx/>
              <a:buChar char="-"/>
            </a:pPr>
            <a:r>
              <a:rPr lang="en-US" sz="1200" b="0" i="0" u="none" strike="noStrike" cap="none" dirty="0">
                <a:solidFill>
                  <a:schemeClr val="dk1"/>
                </a:solidFill>
                <a:effectLst/>
                <a:latin typeface="Calibri"/>
                <a:ea typeface="Calibri"/>
                <a:cs typeface="Calibri"/>
                <a:sym typeface="Calibri"/>
              </a:rPr>
              <a:t>Don’t put finance with marketing if they are only running quick queries to update a dashboard.  Match them with the product manager who cached their dashboards when they first got in. </a:t>
            </a:r>
          </a:p>
          <a:p>
            <a:endParaRPr lang="en-US" sz="1200" b="0" i="0" u="none" strike="noStrike" cap="none" dirty="0">
              <a:solidFill>
                <a:schemeClr val="dk1"/>
              </a:solidFill>
              <a:effectLst/>
              <a:latin typeface="Calibri"/>
              <a:cs typeface="Calibri"/>
              <a:sym typeface="Calibri"/>
            </a:endParaRPr>
          </a:p>
          <a:p>
            <a:r>
              <a:rPr lang="en-US" dirty="0"/>
              <a:t>Scale up for large work loads</a:t>
            </a:r>
          </a:p>
          <a:p>
            <a:r>
              <a:rPr lang="en-US" sz="1200" b="0" i="0" u="none" strike="noStrike" cap="none" dirty="0">
                <a:solidFill>
                  <a:schemeClr val="dk1"/>
                </a:solidFill>
                <a:effectLst/>
                <a:latin typeface="Calibri"/>
                <a:ea typeface="Calibri"/>
                <a:cs typeface="Calibri"/>
                <a:sym typeface="Calibri"/>
              </a:rPr>
              <a:t>In virtual warehouses, local storage is always fast SSD, but any large sort operations which are unable to complete in memory will inevitably spill to local storage. If, however, you see a large amount of data spilled to </a:t>
            </a:r>
            <a:r>
              <a:rPr lang="en-US" sz="1200" b="0" i="1" u="none" strike="noStrike" cap="none" dirty="0">
                <a:solidFill>
                  <a:schemeClr val="dk1"/>
                </a:solidFill>
                <a:effectLst/>
                <a:latin typeface="Calibri"/>
                <a:ea typeface="Calibri"/>
                <a:cs typeface="Calibri"/>
                <a:sym typeface="Calibri"/>
              </a:rPr>
              <a:t>external storage</a:t>
            </a:r>
            <a:r>
              <a:rPr lang="en-US" sz="1200" b="0" i="0" u="none" strike="noStrike" cap="none" dirty="0">
                <a:solidFill>
                  <a:schemeClr val="dk1"/>
                </a:solidFill>
                <a:effectLst/>
                <a:latin typeface="Calibri"/>
                <a:ea typeface="Calibri"/>
                <a:cs typeface="Calibri"/>
                <a:sym typeface="Calibri"/>
              </a:rPr>
              <a:t>, this indicates even the SSD storage has been used up, and data is being written to S3 or Blob storage which is much slower. Both of these are clear indicators you should consider adjusting to a larger virtual warehouse which has both more memory and local SSD storage.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 the number of concurrent users varies during the day, the clusters are automatically suspended, so you are only charged for the compute resources you actually need. The diagram below illustrates how this happens, with additional clusters automatically added up to the user selected limit, and automatically suspended when not needed.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76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41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24920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118488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17818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Day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pic>
        <p:nvPicPr>
          <p:cNvPr id="2" name="Picture 1">
            <a:extLst>
              <a:ext uri="{FF2B5EF4-FFF2-40B4-BE49-F238E27FC236}">
                <a16:creationId xmlns:a16="http://schemas.microsoft.com/office/drawing/2014/main" id="{3760696B-6F07-0E44-B79C-033815604A91}"/>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47814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42864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37384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76189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45234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Lab3</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5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Execution Plans</a:t>
            </a:r>
          </a:p>
        </p:txBody>
      </p:sp>
    </p:spTree>
    <p:extLst>
      <p:ext uri="{BB962C8B-B14F-4D97-AF65-F5344CB8AC3E}">
        <p14:creationId xmlns:p14="http://schemas.microsoft.com/office/powerpoint/2010/main" val="3327464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2D04-3BDB-7646-BEFA-2DAE6D3140BC}"/>
              </a:ext>
            </a:extLst>
          </p:cNvPr>
          <p:cNvSpPr>
            <a:spLocks noGrp="1"/>
          </p:cNvSpPr>
          <p:nvPr>
            <p:ph type="title"/>
          </p:nvPr>
        </p:nvSpPr>
        <p:spPr/>
        <p:txBody>
          <a:bodyPr/>
          <a:lstStyle/>
          <a:p>
            <a:r>
              <a:rPr lang="en-US" dirty="0"/>
              <a:t>Execution Plans</a:t>
            </a:r>
          </a:p>
        </p:txBody>
      </p:sp>
      <p:sp>
        <p:nvSpPr>
          <p:cNvPr id="4" name="Slide Number Placeholder 3">
            <a:extLst>
              <a:ext uri="{FF2B5EF4-FFF2-40B4-BE49-F238E27FC236}">
                <a16:creationId xmlns:a16="http://schemas.microsoft.com/office/drawing/2014/main" id="{CDC76F88-C69E-9444-81A5-9A4EEA7EA9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D4D6BCB-B51E-B147-AA8A-02EE5B0E1467}"/>
              </a:ext>
            </a:extLst>
          </p:cNvPr>
          <p:cNvPicPr>
            <a:picLocks noChangeAspect="1"/>
          </p:cNvPicPr>
          <p:nvPr/>
        </p:nvPicPr>
        <p:blipFill>
          <a:blip r:embed="rId3"/>
          <a:stretch>
            <a:fillRect/>
          </a:stretch>
        </p:blipFill>
        <p:spPr>
          <a:xfrm>
            <a:off x="3084576" y="1643901"/>
            <a:ext cx="5442176" cy="3816591"/>
          </a:xfrm>
          <a:prstGeom prst="rect">
            <a:avLst/>
          </a:prstGeom>
        </p:spPr>
      </p:pic>
    </p:spTree>
    <p:extLst>
      <p:ext uri="{BB962C8B-B14F-4D97-AF65-F5344CB8AC3E}">
        <p14:creationId xmlns:p14="http://schemas.microsoft.com/office/powerpoint/2010/main" val="207443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41CC-777E-4744-99C4-A632B6270A7A}"/>
              </a:ext>
            </a:extLst>
          </p:cNvPr>
          <p:cNvSpPr>
            <a:spLocks noGrp="1"/>
          </p:cNvSpPr>
          <p:nvPr>
            <p:ph type="title"/>
          </p:nvPr>
        </p:nvSpPr>
        <p:spPr/>
        <p:txBody>
          <a:bodyPr/>
          <a:lstStyle/>
          <a:p>
            <a:r>
              <a:rPr lang="en-US" dirty="0"/>
              <a:t>Explain</a:t>
            </a:r>
          </a:p>
        </p:txBody>
      </p:sp>
      <p:sp>
        <p:nvSpPr>
          <p:cNvPr id="3" name="Text Placeholder 2">
            <a:extLst>
              <a:ext uri="{FF2B5EF4-FFF2-40B4-BE49-F238E27FC236}">
                <a16:creationId xmlns:a16="http://schemas.microsoft.com/office/drawing/2014/main" id="{4665AA18-D2AB-C049-9C35-CE9AA9F5B4E0}"/>
              </a:ext>
            </a:extLst>
          </p:cNvPr>
          <p:cNvSpPr>
            <a:spLocks noGrp="1"/>
          </p:cNvSpPr>
          <p:nvPr>
            <p:ph type="body" idx="1"/>
          </p:nvPr>
        </p:nvSpPr>
        <p:spPr/>
        <p:txBody>
          <a:bodyPr/>
          <a:lstStyle/>
          <a:p>
            <a:r>
              <a:rPr lang="en-US" dirty="0"/>
              <a:t>Returns the logical execution plan for the specified SQL statement.</a:t>
            </a:r>
          </a:p>
        </p:txBody>
      </p:sp>
      <p:sp>
        <p:nvSpPr>
          <p:cNvPr id="4" name="Slide Number Placeholder 3">
            <a:extLst>
              <a:ext uri="{FF2B5EF4-FFF2-40B4-BE49-F238E27FC236}">
                <a16:creationId xmlns:a16="http://schemas.microsoft.com/office/drawing/2014/main" id="{C736757C-1CC1-E247-9873-F67EF9320F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1370F0C-B10F-ED43-B0D8-2590E7C8AA47}"/>
              </a:ext>
            </a:extLst>
          </p:cNvPr>
          <p:cNvPicPr>
            <a:picLocks noChangeAspect="1"/>
          </p:cNvPicPr>
          <p:nvPr/>
        </p:nvPicPr>
        <p:blipFill>
          <a:blip r:embed="rId3"/>
          <a:stretch>
            <a:fillRect/>
          </a:stretch>
        </p:blipFill>
        <p:spPr>
          <a:xfrm>
            <a:off x="952497" y="2982665"/>
            <a:ext cx="10155936" cy="3381997"/>
          </a:xfrm>
          <a:prstGeom prst="rect">
            <a:avLst/>
          </a:prstGeom>
        </p:spPr>
      </p:pic>
      <p:sp>
        <p:nvSpPr>
          <p:cNvPr id="7" name="Rectangle 6">
            <a:extLst>
              <a:ext uri="{FF2B5EF4-FFF2-40B4-BE49-F238E27FC236}">
                <a16:creationId xmlns:a16="http://schemas.microsoft.com/office/drawing/2014/main" id="{33383D21-8EEC-674C-B5C4-B4E2C7F52155}"/>
              </a:ext>
            </a:extLst>
          </p:cNvPr>
          <p:cNvSpPr/>
          <p:nvPr/>
        </p:nvSpPr>
        <p:spPr>
          <a:xfrm>
            <a:off x="1817936" y="2164716"/>
            <a:ext cx="5658413" cy="64528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85058B-A630-AE48-B72F-15BE9C582C8C}"/>
              </a:ext>
            </a:extLst>
          </p:cNvPr>
          <p:cNvSpPr txBox="1"/>
          <p:nvPr/>
        </p:nvSpPr>
        <p:spPr>
          <a:xfrm>
            <a:off x="2071247" y="2285609"/>
            <a:ext cx="5405102" cy="307777"/>
          </a:xfrm>
          <a:prstGeom prst="rect">
            <a:avLst/>
          </a:prstGeom>
          <a:noFill/>
        </p:spPr>
        <p:txBody>
          <a:bodyPr wrap="square" rtlCol="0">
            <a:spAutoFit/>
          </a:bodyPr>
          <a:lstStyle/>
          <a:p>
            <a:r>
              <a:rPr lang="en-US" dirty="0"/>
              <a:t>EXPLAIN [ USING { TABULAR | JSON | TEXT } ] </a:t>
            </a:r>
            <a:r>
              <a:rPr lang="en-US" i="1" dirty="0">
                <a:solidFill>
                  <a:srgbClr val="009999"/>
                </a:solidFill>
              </a:rPr>
              <a:t>&lt;statement&gt;</a:t>
            </a:r>
            <a:endParaRPr lang="en-US" sz="14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523C59F0-EE41-BC4A-AF8F-CB69F719DE99}"/>
              </a:ext>
            </a:extLst>
          </p:cNvPr>
          <p:cNvPicPr>
            <a:picLocks noChangeAspect="1"/>
          </p:cNvPicPr>
          <p:nvPr/>
        </p:nvPicPr>
        <p:blipFill>
          <a:blip r:embed="rId4"/>
          <a:stretch>
            <a:fillRect/>
          </a:stretch>
        </p:blipFill>
        <p:spPr>
          <a:xfrm>
            <a:off x="1416394" y="2055168"/>
            <a:ext cx="469320" cy="384330"/>
          </a:xfrm>
          <a:prstGeom prst="rect">
            <a:avLst/>
          </a:prstGeom>
        </p:spPr>
      </p:pic>
    </p:spTree>
    <p:extLst>
      <p:ext uri="{BB962C8B-B14F-4D97-AF65-F5344CB8AC3E}">
        <p14:creationId xmlns:p14="http://schemas.microsoft.com/office/powerpoint/2010/main" val="254725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DE15-7CC2-B541-AE4D-7D32A72907BE}"/>
              </a:ext>
            </a:extLst>
          </p:cNvPr>
          <p:cNvSpPr>
            <a:spLocks noGrp="1"/>
          </p:cNvSpPr>
          <p:nvPr>
            <p:ph type="title"/>
          </p:nvPr>
        </p:nvSpPr>
        <p:spPr/>
        <p:txBody>
          <a:bodyPr/>
          <a:lstStyle/>
          <a:p>
            <a:r>
              <a:rPr lang="en-US" dirty="0"/>
              <a:t>Explain</a:t>
            </a:r>
          </a:p>
        </p:txBody>
      </p:sp>
      <p:sp>
        <p:nvSpPr>
          <p:cNvPr id="4" name="Slide Number Placeholder 3">
            <a:extLst>
              <a:ext uri="{FF2B5EF4-FFF2-40B4-BE49-F238E27FC236}">
                <a16:creationId xmlns:a16="http://schemas.microsoft.com/office/drawing/2014/main" id="{0513F275-38FB-6648-93F6-81DF0769FE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11" name="Picture 10" descr="A screenshot of a cell phone&#10;&#10;Description automatically generated">
            <a:extLst>
              <a:ext uri="{FF2B5EF4-FFF2-40B4-BE49-F238E27FC236}">
                <a16:creationId xmlns:a16="http://schemas.microsoft.com/office/drawing/2014/main" id="{2230F3DA-1A47-494A-B34A-1371C6FED2D8}"/>
              </a:ext>
            </a:extLst>
          </p:cNvPr>
          <p:cNvPicPr>
            <a:picLocks noChangeAspect="1"/>
          </p:cNvPicPr>
          <p:nvPr/>
        </p:nvPicPr>
        <p:blipFill>
          <a:blip r:embed="rId3"/>
          <a:stretch>
            <a:fillRect/>
          </a:stretch>
        </p:blipFill>
        <p:spPr>
          <a:xfrm>
            <a:off x="512321" y="1724298"/>
            <a:ext cx="11167358" cy="2591670"/>
          </a:xfrm>
          <a:prstGeom prst="rect">
            <a:avLst/>
          </a:prstGeom>
        </p:spPr>
      </p:pic>
      <p:pic>
        <p:nvPicPr>
          <p:cNvPr id="13" name="Picture 12">
            <a:extLst>
              <a:ext uri="{FF2B5EF4-FFF2-40B4-BE49-F238E27FC236}">
                <a16:creationId xmlns:a16="http://schemas.microsoft.com/office/drawing/2014/main" id="{082D9A8B-60ED-944F-A9DD-87EF22B06E46}"/>
              </a:ext>
            </a:extLst>
          </p:cNvPr>
          <p:cNvPicPr>
            <a:picLocks noChangeAspect="1"/>
          </p:cNvPicPr>
          <p:nvPr/>
        </p:nvPicPr>
        <p:blipFill>
          <a:blip r:embed="rId4"/>
          <a:stretch>
            <a:fillRect/>
          </a:stretch>
        </p:blipFill>
        <p:spPr>
          <a:xfrm>
            <a:off x="402592" y="4636531"/>
            <a:ext cx="11679679" cy="1325043"/>
          </a:xfrm>
          <a:prstGeom prst="rect">
            <a:avLst/>
          </a:prstGeom>
        </p:spPr>
      </p:pic>
    </p:spTree>
    <p:extLst>
      <p:ext uri="{BB962C8B-B14F-4D97-AF65-F5344CB8AC3E}">
        <p14:creationId xmlns:p14="http://schemas.microsoft.com/office/powerpoint/2010/main" val="65868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F774-C166-7F40-B4C9-3D8B0F893444}"/>
              </a:ext>
            </a:extLst>
          </p:cNvPr>
          <p:cNvSpPr>
            <a:spLocks noGrp="1"/>
          </p:cNvSpPr>
          <p:nvPr>
            <p:ph type="title"/>
          </p:nvPr>
        </p:nvSpPr>
        <p:spPr/>
        <p:txBody>
          <a:bodyPr/>
          <a:lstStyle/>
          <a:p>
            <a:r>
              <a:rPr lang="en-US" dirty="0"/>
              <a:t>Analyze Plans</a:t>
            </a:r>
          </a:p>
        </p:txBody>
      </p:sp>
      <p:sp>
        <p:nvSpPr>
          <p:cNvPr id="4" name="Slide Number Placeholder 3">
            <a:extLst>
              <a:ext uri="{FF2B5EF4-FFF2-40B4-BE49-F238E27FC236}">
                <a16:creationId xmlns:a16="http://schemas.microsoft.com/office/drawing/2014/main" id="{F9ACFDA3-B93B-8E49-8DD2-89620981D1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7" name="Text Placeholder 6">
            <a:extLst>
              <a:ext uri="{FF2B5EF4-FFF2-40B4-BE49-F238E27FC236}">
                <a16:creationId xmlns:a16="http://schemas.microsoft.com/office/drawing/2014/main" id="{3C111D68-FFAB-6F4D-A0C1-2E2396848EF8}"/>
              </a:ext>
            </a:extLst>
          </p:cNvPr>
          <p:cNvSpPr>
            <a:spLocks noGrp="1"/>
          </p:cNvSpPr>
          <p:nvPr>
            <p:ph type="body" idx="1"/>
          </p:nvPr>
        </p:nvSpPr>
        <p:spPr>
          <a:xfrm>
            <a:off x="571968" y="1442962"/>
            <a:ext cx="11010432" cy="4680000"/>
          </a:xfrm>
        </p:spPr>
        <p:txBody>
          <a:bodyPr/>
          <a:lstStyle/>
          <a:p>
            <a:pPr marL="514350" indent="-285750">
              <a:buClrTx/>
              <a:buSzPct val="100000"/>
              <a:buFont typeface="Arial" panose="020B0604020202020204" pitchFamily="34" charset="0"/>
              <a:buChar char="•"/>
            </a:pPr>
            <a:r>
              <a:rPr lang="en-US" sz="2400" dirty="0">
                <a:solidFill>
                  <a:schemeClr val="tx1"/>
                </a:solidFill>
              </a:rPr>
              <a:t>Optimizing the plan is more than just checking the queries now days</a:t>
            </a:r>
          </a:p>
          <a:p>
            <a:pPr marL="971550" lvl="1" indent="-285750">
              <a:buClrTx/>
              <a:buSzPct val="100000"/>
              <a:buFont typeface="Arial" panose="020B0604020202020204" pitchFamily="34" charset="0"/>
              <a:buChar char="•"/>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Maximize your cache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Separate Query Workloads</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up for large workloads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horizontally for concurrency </a:t>
            </a: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sz="2600" dirty="0">
              <a:solidFill>
                <a:schemeClr val="tx1"/>
              </a:solidFill>
            </a:endParaRPr>
          </a:p>
          <a:p>
            <a:pPr marL="971550" lvl="1" indent="-285750">
              <a:buClr>
                <a:schemeClr val="tx1"/>
              </a:buClr>
              <a:buSzPct val="100000"/>
              <a:buFont typeface="Arial" panose="020B0604020202020204" pitchFamily="34" charset="0"/>
              <a:buChar char="•"/>
            </a:pPr>
            <a:endParaRPr lang="en-US" sz="2600" dirty="0"/>
          </a:p>
        </p:txBody>
      </p:sp>
      <p:pic>
        <p:nvPicPr>
          <p:cNvPr id="16" name="Picture 15" descr="A close up of a map&#10;&#10;Description automatically generated">
            <a:extLst>
              <a:ext uri="{FF2B5EF4-FFF2-40B4-BE49-F238E27FC236}">
                <a16:creationId xmlns:a16="http://schemas.microsoft.com/office/drawing/2014/main" id="{20F09BEB-39F8-B245-9AE8-5FBA89861B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18101" y="4782059"/>
            <a:ext cx="3536651" cy="200753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CCE43FE6-A624-5A4F-A726-C1EB36AD776F}"/>
              </a:ext>
            </a:extLst>
          </p:cNvPr>
          <p:cNvPicPr>
            <a:picLocks noChangeAspect="1"/>
          </p:cNvPicPr>
          <p:nvPr/>
        </p:nvPicPr>
        <p:blipFill>
          <a:blip r:embed="rId5"/>
          <a:stretch>
            <a:fillRect/>
          </a:stretch>
        </p:blipFill>
        <p:spPr>
          <a:xfrm>
            <a:off x="5785282" y="4215076"/>
            <a:ext cx="2512093" cy="2115067"/>
          </a:xfrm>
          <a:prstGeom prst="rect">
            <a:avLst/>
          </a:prstGeom>
        </p:spPr>
      </p:pic>
      <p:pic>
        <p:nvPicPr>
          <p:cNvPr id="20" name="Picture 19" descr="A screenshot of a video game&#10;&#10;Description automatically generated">
            <a:extLst>
              <a:ext uri="{FF2B5EF4-FFF2-40B4-BE49-F238E27FC236}">
                <a16:creationId xmlns:a16="http://schemas.microsoft.com/office/drawing/2014/main" id="{88E12BDF-EA6F-FF46-908F-BAB535671FD5}"/>
              </a:ext>
            </a:extLst>
          </p:cNvPr>
          <p:cNvPicPr>
            <a:picLocks noChangeAspect="1"/>
          </p:cNvPicPr>
          <p:nvPr/>
        </p:nvPicPr>
        <p:blipFill>
          <a:blip r:embed="rId6"/>
          <a:stretch>
            <a:fillRect/>
          </a:stretch>
        </p:blipFill>
        <p:spPr>
          <a:xfrm>
            <a:off x="5241548" y="2056559"/>
            <a:ext cx="2654646" cy="2052636"/>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DC870583-C86E-774E-B6DA-5DD8BDC43CD5}"/>
              </a:ext>
            </a:extLst>
          </p:cNvPr>
          <p:cNvPicPr>
            <a:picLocks noChangeAspect="1"/>
          </p:cNvPicPr>
          <p:nvPr/>
        </p:nvPicPr>
        <p:blipFill>
          <a:blip r:embed="rId7"/>
          <a:stretch>
            <a:fillRect/>
          </a:stretch>
        </p:blipFill>
        <p:spPr>
          <a:xfrm>
            <a:off x="8597008" y="2947683"/>
            <a:ext cx="2654647" cy="2056130"/>
          </a:xfrm>
          <a:prstGeom prst="rect">
            <a:avLst/>
          </a:prstGeom>
        </p:spPr>
      </p:pic>
    </p:spTree>
    <p:extLst>
      <p:ext uri="{BB962C8B-B14F-4D97-AF65-F5344CB8AC3E}">
        <p14:creationId xmlns:p14="http://schemas.microsoft.com/office/powerpoint/2010/main" val="22105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314-2887-0140-B9ED-22962EA72DFF}"/>
              </a:ext>
            </a:extLst>
          </p:cNvPr>
          <p:cNvSpPr>
            <a:spLocks noGrp="1"/>
          </p:cNvSpPr>
          <p:nvPr>
            <p:ph type="title"/>
          </p:nvPr>
        </p:nvSpPr>
        <p:spPr/>
        <p:txBody>
          <a:bodyPr/>
          <a:lstStyle/>
          <a:p>
            <a:r>
              <a:rPr lang="en-US" dirty="0"/>
              <a:t>Seeks vs Scans</a:t>
            </a:r>
          </a:p>
        </p:txBody>
      </p:sp>
      <p:sp>
        <p:nvSpPr>
          <p:cNvPr id="4" name="Slide Number Placeholder 3">
            <a:extLst>
              <a:ext uri="{FF2B5EF4-FFF2-40B4-BE49-F238E27FC236}">
                <a16:creationId xmlns:a16="http://schemas.microsoft.com/office/drawing/2014/main" id="{05222052-B613-A445-A409-127EF5141C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2AAE7075-ABA9-DA44-B0B4-BD1D2E88F76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9987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07268"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89699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305874523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6730</TotalTime>
  <Words>2643</Words>
  <Application>Microsoft Macintosh PowerPoint</Application>
  <PresentationFormat>Widescreen</PresentationFormat>
  <Paragraphs>266</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Wingdings</vt:lpstr>
      <vt:lpstr>Helvetica Neue Light</vt:lpstr>
      <vt:lpstr>Calibri</vt:lpstr>
      <vt:lpstr>DI Template</vt:lpstr>
      <vt:lpstr>PowerPoint Presentation</vt:lpstr>
      <vt:lpstr>PowerPoint Presentation</vt:lpstr>
      <vt:lpstr>Execution Plans</vt:lpstr>
      <vt:lpstr>Explain</vt:lpstr>
      <vt:lpstr>Explain</vt:lpstr>
      <vt:lpstr>Analyze Plans</vt:lpstr>
      <vt:lpstr>Seeks vs Scans</vt:lpstr>
      <vt:lpstr>Persisted Query Results</vt:lpstr>
      <vt:lpstr>Estimating Approximate Values</vt:lpstr>
      <vt:lpstr>Estimating with HyperLogLog (HLL)</vt:lpstr>
      <vt:lpstr>Query Profile to Analyze Queries</vt:lpstr>
      <vt:lpstr>Query Profile</vt:lpstr>
      <vt:lpstr>Query Profile</vt:lpstr>
      <vt:lpstr>Confused? ASK QUESTIONS</vt:lpstr>
      <vt:lpstr>Break &amp; Lab3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66</cp:revision>
  <dcterms:modified xsi:type="dcterms:W3CDTF">2020-06-26T04:44:59Z</dcterms:modified>
</cp:coreProperties>
</file>